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5"/>
  </p:notesMasterIdLst>
  <p:handoutMasterIdLst>
    <p:handoutMasterId r:id="rId16"/>
  </p:handoutMasterIdLst>
  <p:sldIdLst>
    <p:sldId id="280" r:id="rId2"/>
    <p:sldId id="281" r:id="rId3"/>
    <p:sldId id="258" r:id="rId4"/>
    <p:sldId id="364" r:id="rId5"/>
    <p:sldId id="259" r:id="rId6"/>
    <p:sldId id="382" r:id="rId7"/>
    <p:sldId id="261" r:id="rId8"/>
    <p:sldId id="383" r:id="rId9"/>
    <p:sldId id="384" r:id="rId10"/>
    <p:sldId id="283" r:id="rId11"/>
    <p:sldId id="365" r:id="rId12"/>
    <p:sldId id="375" r:id="rId13"/>
    <p:sldId id="297" r:id="rId14"/>
  </p:sldIdLst>
  <p:sldSz cx="9144000" cy="6858000" type="screen4x3"/>
  <p:notesSz cx="6662738" cy="98329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  <p:clrMru>
    <a:srgbClr val="FF0000"/>
    <a:srgbClr val="0099FF"/>
    <a:srgbClr val="0066FF"/>
    <a:srgbClr val="00FF00"/>
    <a:srgbClr val="99CC00"/>
    <a:srgbClr val="0000CC"/>
    <a:srgbClr val="FF33CC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4683" autoAdjust="0"/>
  </p:normalViewPr>
  <p:slideViewPr>
    <p:cSldViewPr>
      <p:cViewPr varScale="1">
        <p:scale>
          <a:sx n="83" d="100"/>
          <a:sy n="83" d="100"/>
        </p:scale>
        <p:origin x="-102" y="-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5F819CD1-F1EF-4C65-B47A-0ED53D589FBD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75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4713" y="738188"/>
            <a:ext cx="4914900" cy="3686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5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82B3EEDF-F2E8-4B8A-959A-11FC3E35ABD2}" type="slidenum">
              <a:rPr lang="fa-IR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4752E02-A3BC-4886-AAB5-B0E0A42390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90B98-B69A-4BAC-B4E5-4320FFF811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4C347-D34A-46D3-9D78-FD85F34A5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D754F62-BA9B-4190-A1C5-880A79DF1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A9BA0CC-DFF8-4FF5-B26F-633F738632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00580-4066-4128-B2F4-66F68945F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BA633-B4FD-47E1-8F78-3C18EE931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DDB39-9CAC-4A87-994D-8AB9094FD6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1D1B0-3358-4D76-B5B3-270DBEF62D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C4DD29-EA51-4D7E-A945-8B5EF52C3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82610-6ED1-43A3-B3E4-BDD2FF8C98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28962-244F-4FD1-AD87-148A362C0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9410B-8D22-4713-A1B0-BA3EF0DD49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fld id="{D6A60F1D-6E0F-46CE-B0B8-E915D2BCC1E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ransition advClick="0" advTm="0"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hosrobaigy@nigc-mpgc.i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21" name="WordArt 13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4402138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648"/>
              </a:avLst>
            </a:prstTxWarp>
          </a:bodyPr>
          <a:lstStyle/>
          <a:p>
            <a:pPr rtl="1"/>
            <a:r>
              <a:rPr lang="fa-IR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بسم الله الرحمن الرحيم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1524000"/>
          </a:xfrm>
        </p:spPr>
        <p:txBody>
          <a:bodyPr/>
          <a:lstStyle/>
          <a:p>
            <a:pPr algn="ctr" rtl="1">
              <a:buFont typeface="Wingdings" pitchFamily="2" charset="2"/>
              <a:buNone/>
            </a:pPr>
            <a:r>
              <a:rPr lang="fa-IR" sz="4000" b="1" dirty="0">
                <a:solidFill>
                  <a:schemeClr val="accent1"/>
                </a:solidFill>
                <a:cs typeface="Yagut" pitchFamily="2" charset="-78"/>
              </a:rPr>
              <a:t> </a:t>
            </a:r>
            <a:r>
              <a:rPr lang="fa-IR" sz="4000" b="1" dirty="0" smtClean="0">
                <a:solidFill>
                  <a:schemeClr val="accent1"/>
                </a:solidFill>
                <a:cs typeface="Yagut" pitchFamily="2" charset="-78"/>
              </a:rPr>
              <a:t>حملات سالامي</a:t>
            </a:r>
          </a:p>
          <a:p>
            <a:pPr algn="ctr" rtl="1">
              <a:buFont typeface="Wingdings" pitchFamily="2" charset="2"/>
              <a:buNone/>
            </a:pPr>
            <a:endParaRPr lang="fa-IR" sz="4000" b="1" dirty="0" smtClean="0">
              <a:solidFill>
                <a:schemeClr val="accent1"/>
              </a:solidFill>
              <a:cs typeface="Yagut" pitchFamily="2" charset="-78"/>
            </a:endParaRPr>
          </a:p>
          <a:p>
            <a:pPr algn="ctr" rtl="1">
              <a:buNone/>
            </a:pPr>
            <a:r>
              <a:rPr lang="en-US" sz="4000" b="1" dirty="0" smtClean="0">
                <a:solidFill>
                  <a:schemeClr val="accent1"/>
                </a:solidFill>
                <a:cs typeface="+mj-cs"/>
              </a:rPr>
              <a:t>lock </a:t>
            </a:r>
            <a:r>
              <a:rPr lang="fa-IR" sz="4000" b="1" dirty="0" smtClean="0">
                <a:solidFill>
                  <a:schemeClr val="accent1"/>
                </a:solidFill>
                <a:cs typeface="+mj-cs"/>
              </a:rPr>
              <a:t> کردن کامپیوتر</a:t>
            </a:r>
          </a:p>
          <a:p>
            <a:pPr algn="ctr" rtl="1">
              <a:buNone/>
            </a:pPr>
            <a:endParaRPr lang="fa-IR" sz="4000" b="1" dirty="0" smtClean="0">
              <a:solidFill>
                <a:schemeClr val="accent1"/>
              </a:solidFill>
              <a:cs typeface="+mj-cs"/>
            </a:endParaRPr>
          </a:p>
          <a:p>
            <a:pPr algn="ctr" rtl="1">
              <a:buNone/>
            </a:pPr>
            <a:r>
              <a:rPr lang="fa-IR" sz="4000" b="1" dirty="0" smtClean="0">
                <a:solidFill>
                  <a:schemeClr val="accent1"/>
                </a:solidFill>
                <a:cs typeface="+mj-cs"/>
              </a:rPr>
              <a:t>لينكهاي بي سيم قابل هك و شنود هستند</a:t>
            </a:r>
          </a:p>
          <a:p>
            <a:pPr algn="ctr" rtl="1">
              <a:buNone/>
            </a:pPr>
            <a:endParaRPr lang="fa-IR" sz="4000" b="1" dirty="0" smtClean="0">
              <a:solidFill>
                <a:schemeClr val="accent1"/>
              </a:solidFill>
              <a:cs typeface="+mj-cs"/>
            </a:endParaRPr>
          </a:p>
          <a:p>
            <a:pPr algn="ctr" rtl="1">
              <a:buNone/>
            </a:pPr>
            <a:r>
              <a:rPr lang="fa-IR" sz="4000" b="1" dirty="0" smtClean="0">
                <a:solidFill>
                  <a:schemeClr val="accent1"/>
                </a:solidFill>
                <a:cs typeface="+mj-cs"/>
              </a:rPr>
              <a:t>ذخيره پسوردها در مرورگرها</a:t>
            </a:r>
            <a:endParaRPr lang="en-US" sz="4000" b="1" dirty="0" smtClean="0">
              <a:solidFill>
                <a:schemeClr val="accent1"/>
              </a:solidFill>
              <a:cs typeface="+mj-cs"/>
            </a:endParaRPr>
          </a:p>
          <a:p>
            <a:pPr algn="ctr" rtl="1">
              <a:buNone/>
            </a:pPr>
            <a:endParaRPr lang="en-US" sz="4000" b="1" dirty="0" smtClean="0">
              <a:solidFill>
                <a:schemeClr val="accent1"/>
              </a:solidFill>
              <a:cs typeface="+mj-cs"/>
            </a:endParaRPr>
          </a:p>
          <a:p>
            <a:pPr algn="ctr" rtl="1">
              <a:buFont typeface="Wingdings" pitchFamily="2" charset="2"/>
              <a:buNone/>
            </a:pPr>
            <a:endParaRPr lang="fa-IR" sz="3600" b="1" dirty="0"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endParaRPr lang="fa-IR" sz="2000" b="1" dirty="0">
              <a:solidFill>
                <a:srgbClr val="663300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endParaRPr lang="en-US" sz="3600" b="1" dirty="0">
              <a:cs typeface="Yagut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304800"/>
            <a:ext cx="8229600" cy="1524000"/>
          </a:xfrm>
        </p:spPr>
        <p:txBody>
          <a:bodyPr/>
          <a:lstStyle/>
          <a:p>
            <a:pPr algn="ctr" rtl="1">
              <a:buNone/>
            </a:pPr>
            <a:r>
              <a:rPr lang="fa-IR" sz="2800" b="1" dirty="0" smtClean="0">
                <a:solidFill>
                  <a:srgbClr val="002060"/>
                </a:solidFill>
                <a:cs typeface="Yagut" pitchFamily="2" charset="-78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cs typeface="Yagut" pitchFamily="2" charset="-78"/>
              </a:rPr>
              <a:t>Suspicious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cs typeface="Yagut" pitchFamily="2" charset="-78"/>
              </a:rPr>
              <a:t>sign in prevented</a:t>
            </a:r>
          </a:p>
          <a:p>
            <a:pPr algn="r" rtl="1">
              <a:buNone/>
            </a:pPr>
            <a:endParaRPr lang="fa-IR" sz="1600" dirty="0" smtClean="0">
              <a:solidFill>
                <a:srgbClr val="002060"/>
              </a:solidFill>
            </a:endParaRP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وقتی جیمیل به شما هشدار داد </a:t>
            </a:r>
            <a:r>
              <a:rPr lang="fa-IR" sz="1600" b="1" dirty="0" smtClean="0">
                <a:solidFill>
                  <a:srgbClr val="002060"/>
                </a:solidFill>
              </a:rPr>
              <a:t>کارهای زیر را باید انجام بدی</a:t>
            </a:r>
            <a:r>
              <a:rPr lang="fa-IR" sz="1600" dirty="0" smtClean="0">
                <a:solidFill>
                  <a:srgbClr val="002060"/>
                </a:solidFill>
              </a:rPr>
              <a:t>: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1- پسوردتو فورا عوض کنی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2- تنظیمات ریکاوری پسوردتو فورا کنترل کنی و در صورتیکه تغییر داده شده، تغییرش بدی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3- همواره وقتی کارت تموم شد ساین اوت کنی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4- همواره با کنترل کردن  </a:t>
            </a:r>
            <a:r>
              <a:rPr lang="en-US" sz="1600" dirty="0" smtClean="0">
                <a:solidFill>
                  <a:srgbClr val="002060"/>
                </a:solidFill>
              </a:rPr>
              <a:t>Details </a:t>
            </a:r>
            <a:r>
              <a:rPr lang="fa-IR" sz="1600" dirty="0" smtClean="0">
                <a:solidFill>
                  <a:srgbClr val="002060"/>
                </a:solidFill>
              </a:rPr>
              <a:t>ببینی جای دیگری در خارج از زمانهای اتصال خودت اکانتت وصل نبوده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5- اگر بهت گزارش میده که اکانتت جای دیگه بازه ببندیش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6- به هیچ عنوان گوشی موبایلتو دست نامحرم ندی (اگر با گوشی به جیمیل وصل میشی)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7-وقتی با گوشی به جیمیل وصلی بلوتوثت باز نباشه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8- اگر تو جاهایی میری که  گوشیتو باید بسپری دست نگهبانها حتما خاموشش کن و پسوردم بزار روش که نتونن روشنش کنن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9- حواست باشه لپ تاپت رو به دست کسی ندی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10- هر جای متفرقه که لاگین میکنی حواست باشه تو تنظیمات مرورگرشون پسوردتو ذخیره نکنن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و خلاصه هر چیز دیگری که به نظرت میرسه … ؛حواست باشه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ضمنا حواستو جمع کن ببین اونموقع کجا کارمیکردی؟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اطرافت کی بوده؟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سیستمی که روی اون کار میکردی چه شرایطی داشته؟</a:t>
            </a:r>
          </a:p>
          <a:p>
            <a:pPr algn="r" rtl="1">
              <a:buNone/>
            </a:pPr>
            <a:r>
              <a:rPr lang="fa-IR" sz="1600" dirty="0" smtClean="0">
                <a:solidFill>
                  <a:srgbClr val="002060"/>
                </a:solidFill>
              </a:rPr>
              <a:t>اگر با گوشیت وصل بودی بلوتوثش روشن بوده یا نه؟</a:t>
            </a:r>
          </a:p>
          <a:p>
            <a:pPr algn="r" rtl="1">
              <a:buNone/>
            </a:pPr>
            <a:r>
              <a:rPr lang="fa-IR" sz="1600" b="1" u="sng" dirty="0" smtClean="0">
                <a:solidFill>
                  <a:srgbClr val="002060"/>
                </a:solidFill>
                <a:cs typeface="Yagut" pitchFamily="2" charset="-78"/>
              </a:rPr>
              <a:t> </a:t>
            </a:r>
          </a:p>
          <a:p>
            <a:pPr algn="r" rtl="1">
              <a:buNone/>
            </a:pPr>
            <a:endParaRPr lang="fa-IR" sz="1600" b="1" dirty="0">
              <a:solidFill>
                <a:srgbClr val="002060"/>
              </a:solidFill>
              <a:cs typeface="Yagut" pitchFamily="2" charset="-78"/>
            </a:endParaRPr>
          </a:p>
          <a:p>
            <a:pPr algn="r" rtl="1">
              <a:buNone/>
            </a:pPr>
            <a:endParaRPr lang="en-US" sz="1600" b="1" dirty="0">
              <a:solidFill>
                <a:srgbClr val="002060"/>
              </a:solidFill>
              <a:cs typeface="Yagut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Text Box 3"/>
          <p:cNvSpPr txBox="1">
            <a:spLocks noChangeArrowheads="1"/>
          </p:cNvSpPr>
          <p:nvPr/>
        </p:nvSpPr>
        <p:spPr bwMode="auto">
          <a:xfrm>
            <a:off x="3352800" y="0"/>
            <a:ext cx="57912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ar-SA" altLang="en-US" sz="2800" b="1" dirty="0">
                <a:solidFill>
                  <a:srgbClr val="0000CC"/>
                </a:solidFill>
              </a:rPr>
              <a:t>صوفي از پرتو مي  راز نهاني دانست</a:t>
            </a:r>
            <a:endParaRPr lang="en-US" altLang="en-US" sz="2800" b="1" dirty="0">
              <a:solidFill>
                <a:srgbClr val="0000CC"/>
              </a:solidFill>
            </a:endParaRPr>
          </a:p>
          <a:p>
            <a:pPr rtl="1"/>
            <a:r>
              <a:rPr lang="en-US" altLang="en-US" sz="2800" b="1" dirty="0">
                <a:solidFill>
                  <a:srgbClr val="0000CC"/>
                </a:solidFill>
              </a:rPr>
              <a:t>	</a:t>
            </a:r>
            <a:r>
              <a:rPr lang="ar-SA" altLang="en-US" sz="2800" b="1" dirty="0">
                <a:solidFill>
                  <a:srgbClr val="0000CC"/>
                </a:solidFill>
              </a:rPr>
              <a:t>گوهر هركس از اين لعل  تواني دانست</a:t>
            </a:r>
            <a:endParaRPr lang="en-US" altLang="en-US" sz="2800" b="1" dirty="0">
              <a:solidFill>
                <a:srgbClr val="0000CC"/>
              </a:solidFill>
            </a:endParaRPr>
          </a:p>
          <a:p>
            <a:pPr rtl="1"/>
            <a:r>
              <a:rPr lang="ar-SA" altLang="en-US" sz="2800" b="1" dirty="0">
                <a:solidFill>
                  <a:srgbClr val="0000CC"/>
                </a:solidFill>
              </a:rPr>
              <a:t>قدر مجموعه گل مرغ سحر داند و بس</a:t>
            </a:r>
            <a:endParaRPr lang="en-US" altLang="en-US" sz="2800" b="1" dirty="0">
              <a:solidFill>
                <a:srgbClr val="0000CC"/>
              </a:solidFill>
            </a:endParaRPr>
          </a:p>
          <a:p>
            <a:pPr rtl="1"/>
            <a:r>
              <a:rPr lang="en-US" altLang="en-US" sz="2800" b="1" dirty="0">
                <a:solidFill>
                  <a:srgbClr val="0000CC"/>
                </a:solidFill>
              </a:rPr>
              <a:t>	</a:t>
            </a:r>
            <a:r>
              <a:rPr lang="ar-SA" altLang="en-US" sz="2800" b="1" dirty="0">
                <a:solidFill>
                  <a:srgbClr val="0000CC"/>
                </a:solidFill>
              </a:rPr>
              <a:t>كه نه هر كو ورقي خواند  معاني دانست</a:t>
            </a:r>
            <a:endParaRPr lang="en-US" altLang="en-US" sz="2800" b="1" dirty="0">
              <a:solidFill>
                <a:srgbClr val="0000CC"/>
              </a:solidFill>
            </a:endParaRPr>
          </a:p>
          <a:p>
            <a:pPr rtl="1"/>
            <a:r>
              <a:rPr lang="ar-SA" altLang="en-US" sz="2800" b="1" dirty="0">
                <a:solidFill>
                  <a:srgbClr val="0000CC"/>
                </a:solidFill>
              </a:rPr>
              <a:t>عرضه كردم دو جهان بر دل كار افتاده</a:t>
            </a:r>
            <a:endParaRPr lang="en-US" altLang="en-US" sz="2800" b="1" dirty="0">
              <a:solidFill>
                <a:srgbClr val="0000CC"/>
              </a:solidFill>
            </a:endParaRPr>
          </a:p>
          <a:p>
            <a:pPr rtl="1"/>
            <a:r>
              <a:rPr lang="en-US" altLang="en-US" sz="2800" b="1" dirty="0">
                <a:solidFill>
                  <a:srgbClr val="0000CC"/>
                </a:solidFill>
              </a:rPr>
              <a:t>	</a:t>
            </a:r>
            <a:r>
              <a:rPr lang="ar-SA" altLang="en-US" sz="2800" b="1" dirty="0">
                <a:solidFill>
                  <a:srgbClr val="0000CC"/>
                </a:solidFill>
              </a:rPr>
              <a:t>بجز از عشق تو  باقي  همه فاني دانست</a:t>
            </a:r>
            <a:endParaRPr lang="en-US" altLang="en-US" sz="2800" b="1" dirty="0">
              <a:solidFill>
                <a:srgbClr val="0000CC"/>
              </a:solidFill>
            </a:endParaRPr>
          </a:p>
          <a:p>
            <a:pPr rtl="1"/>
            <a:endParaRPr lang="en-US" sz="28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1219200"/>
          </a:xfrm>
        </p:spPr>
        <p:txBody>
          <a:bodyPr/>
          <a:lstStyle/>
          <a:p>
            <a:pPr algn="ctr" rtl="1">
              <a:buFont typeface="Wingdings" pitchFamily="2" charset="2"/>
              <a:buNone/>
            </a:pPr>
            <a:r>
              <a:rPr lang="fa-IR" sz="4000">
                <a:solidFill>
                  <a:schemeClr val="hlink"/>
                </a:solidFill>
                <a:cs typeface="Yagut" pitchFamily="2" charset="-78"/>
              </a:rPr>
              <a:t>از توجه شما </a:t>
            </a:r>
            <a:r>
              <a:rPr lang="ar-SA" sz="4000">
                <a:solidFill>
                  <a:schemeClr val="hlink"/>
                </a:solidFill>
                <a:cs typeface="Yagut" pitchFamily="2" charset="-78"/>
              </a:rPr>
              <a:t>س</a:t>
            </a:r>
            <a:r>
              <a:rPr lang="fa-IR" sz="4000">
                <a:solidFill>
                  <a:schemeClr val="hlink"/>
                </a:solidFill>
                <a:cs typeface="Yagut" pitchFamily="2" charset="-78"/>
              </a:rPr>
              <a:t>پ</a:t>
            </a:r>
            <a:r>
              <a:rPr lang="ar-SA" sz="4000">
                <a:solidFill>
                  <a:schemeClr val="hlink"/>
                </a:solidFill>
                <a:cs typeface="Yagut" pitchFamily="2" charset="-78"/>
              </a:rPr>
              <a:t>ا</a:t>
            </a:r>
            <a:r>
              <a:rPr lang="fa-IR" sz="4000">
                <a:solidFill>
                  <a:schemeClr val="hlink"/>
                </a:solidFill>
                <a:cs typeface="Yagut" pitchFamily="2" charset="-78"/>
              </a:rPr>
              <a:t>سگزارم</a:t>
            </a:r>
            <a:endParaRPr lang="ar-SA" sz="4000">
              <a:solidFill>
                <a:schemeClr val="hlink"/>
              </a:solidFill>
              <a:cs typeface="Yagut" pitchFamily="2" charset="-78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0" y="4800600"/>
            <a:ext cx="4953000" cy="1676400"/>
          </a:xfrm>
          <a:noFill/>
          <a:ln/>
        </p:spPr>
        <p:txBody>
          <a:bodyPr/>
          <a:lstStyle/>
          <a:p>
            <a:pPr rtl="1"/>
            <a:r>
              <a:rPr lang="ar-SA" sz="2000" dirty="0">
                <a:solidFill>
                  <a:srgbClr val="000066"/>
                </a:solidFill>
              </a:rPr>
              <a:t>عباس خسروب</a:t>
            </a:r>
            <a:r>
              <a:rPr lang="fa-IR" sz="2000" dirty="0">
                <a:solidFill>
                  <a:srgbClr val="000066"/>
                </a:solidFill>
              </a:rPr>
              <a:t>ي</a:t>
            </a:r>
            <a:r>
              <a:rPr lang="ar-SA" sz="2000" dirty="0">
                <a:solidFill>
                  <a:srgbClr val="000066"/>
                </a:solidFill>
              </a:rPr>
              <a:t>گی </a:t>
            </a:r>
            <a:r>
              <a:rPr lang="fa-IR" sz="2000" dirty="0">
                <a:solidFill>
                  <a:srgbClr val="000066"/>
                </a:solidFill>
              </a:rPr>
              <a:t/>
            </a:r>
            <a:br>
              <a:rPr lang="fa-IR" sz="2000" dirty="0">
                <a:solidFill>
                  <a:srgbClr val="000066"/>
                </a:solidFill>
              </a:rPr>
            </a:br>
            <a:r>
              <a:rPr lang="ar-SA" sz="2000" dirty="0">
                <a:solidFill>
                  <a:srgbClr val="000066"/>
                </a:solidFill>
              </a:rPr>
              <a:t>خدمات کامپ</a:t>
            </a:r>
            <a:r>
              <a:rPr lang="fa-IR" sz="2000" dirty="0">
                <a:solidFill>
                  <a:srgbClr val="000066"/>
                </a:solidFill>
              </a:rPr>
              <a:t>ي</a:t>
            </a:r>
            <a:r>
              <a:rPr lang="ar-SA" sz="2000" dirty="0">
                <a:solidFill>
                  <a:srgbClr val="000066"/>
                </a:solidFill>
              </a:rPr>
              <a:t>وتر شرکت </a:t>
            </a:r>
            <a:r>
              <a:rPr lang="fa-IR" sz="2000" dirty="0" smtClean="0">
                <a:solidFill>
                  <a:srgbClr val="000066"/>
                </a:solidFill>
              </a:rPr>
              <a:t>پالايش نفت امام خميني</a:t>
            </a:r>
            <a:r>
              <a:rPr lang="en-US" sz="2400" dirty="0">
                <a:hlinkClick r:id="rId2"/>
              </a:rPr>
              <a:t/>
            </a:r>
            <a:br>
              <a:rPr lang="en-US" sz="2400" dirty="0">
                <a:hlinkClick r:id="rId2"/>
              </a:rPr>
            </a:br>
            <a:r>
              <a:rPr lang="en-US" sz="2400" dirty="0" smtClean="0">
                <a:solidFill>
                  <a:srgbClr val="FF33CC"/>
                </a:solidFill>
              </a:rPr>
              <a:t>khosrobaigy@gmail.com</a:t>
            </a:r>
            <a:endParaRPr lang="en-US" sz="24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1406 -0.34606 C -0.2177 -0.36065 -0.21406 -0.35717 -0.22187 -0.36065 C -0.22673 -0.37037 -0.23125 -0.36967 -0.23906 -0.37315 C -0.24062 -0.37384 -0.24218 -0.37453 -0.24375 -0.37523 C -0.24531 -0.37592 -0.24843 -0.37731 -0.24843 -0.37708 C -0.26215 -0.37569 -0.26684 -0.37778 -0.27656 -0.36898 C -0.28073 -0.36088 -0.27968 -0.35787 -0.28593 -0.35231 C -0.28611 -0.35162 -0.29062 -0.33356 -0.29062 -0.33333 C -0.29114 -0.33148 -0.29166 -0.3294 -0.29218 -0.32731 C -0.2927 -0.32523 -0.29375 -0.32106 -0.29375 -0.32083 C -0.29236 -0.30648 -0.2927 -0.28819 -0.28281 -0.2794 C -0.28229 -0.27731 -0.28246 -0.27477 -0.28125 -0.27315 C -0.28003 -0.27153 -0.27795 -0.27199 -0.27656 -0.27106 C -0.26441 -0.26296 -0.27899 -0.27014 -0.26718 -0.26481 C -0.24982 -0.26736 -0.25764 -0.26481 -0.24375 -0.27106 C -0.2401 -0.27268 -0.23437 -0.2794 -0.23437 -0.27916 C -0.23003 -0.28819 -0.225 -0.29467 -0.22187 -0.3044 C -0.22187 -0.30416 -0.21805 -0.31991 -0.21718 -0.32315 C -0.21666 -0.32523 -0.21562 -0.3294 -0.21562 -0.32916 C -0.21649 -0.25856 -0.21475 -0.18703 -0.22343 -0.1169 C -0.22395 -0.09537 -0.22413 -0.07384 -0.225 -0.05231 C -0.22569 -0.03657 -0.22812 -0.0044 -0.22812 -0.00416 C -0.2276 0.00324 -0.22795 0.01111 -0.22656 0.01852 C -0.22621 0.0206 -0.22517 0.01435 -0.225 0.01227 C -0.22413 -0.00092 -0.22395 -0.01412 -0.22343 -0.02731 C -0.22465 -0.06852 -0.22725 -0.10949 -0.23281 -0.15023 C -0.23402 -0.15879 -0.24027 -0.19028 -0.24687 -0.19606 C -0.25 -0.19884 -0.25625 -0.2044 -0.25625 -0.20416 C -0.26319 -0.21828 -0.27048 -0.21921 -0.28125 -0.22315 C -0.29357 -0.22754 -0.30277 -0.23148 -0.31562 -0.23356 C -0.32604 -0.23287 -0.33645 -0.23287 -0.34687 -0.23148 C -0.3526 -0.23055 -0.36284 -0.22569 -0.36875 -0.22315 C -0.37378 -0.22083 -0.37777 -0.21504 -0.38281 -0.21273 C -0.38628 -0.2081 -0.39027 -0.20486 -0.39375 -0.20023 C -0.40208 -0.18912 -0.40729 -0.17222 -0.4125 -0.15856 C -0.41111 -0.13842 -0.40885 -0.12523 -0.39062 -0.12523 C -0.27291 -0.12453 -0.1552 -0.12384 -0.0375 -0.12315 C -0.01389 -0.12037 0.00973 -0.12291 0.03334 -0.12083 C 0.07032 -0.12153 0.1073 -0.11782 0.14427 -0.11875 C 0.15382 -0.11898 0.16268 -0.11782 0.17188 -0.12106 C 0.17657 -0.12268 0.19427 -0.12523 0.19427 -0.125 " pathEditMode="relative" rAng="0" ptsTypes="fffffffffffffffffffffffffffffffffffffffff">
                                      <p:cBhvr>
                                        <p:cTn id="11" dur="50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/>
      <p:bldP spid="1177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00400"/>
            <a:ext cx="9144000" cy="3657600"/>
          </a:xfrm>
          <a:prstGeom prst="rect">
            <a:avLst/>
          </a:prstGeom>
        </p:spPr>
      </p:pic>
      <p:pic>
        <p:nvPicPr>
          <p:cNvPr id="3" name="Picture 2" descr="ikorc-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1905000" cy="20764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00400" y="533400"/>
            <a:ext cx="5581977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b="1" dirty="0" smtClean="0">
                <a:solidFill>
                  <a:srgbClr val="7030A0"/>
                </a:solidFill>
              </a:rPr>
              <a:t>تهديدات در حوزه هاي فناوري اطلاعات </a:t>
            </a:r>
            <a:endParaRPr lang="en-US" sz="3200" b="1" dirty="0" smtClean="0">
              <a:solidFill>
                <a:srgbClr val="7030A0"/>
              </a:solidFill>
            </a:endParaRPr>
          </a:p>
          <a:p>
            <a:r>
              <a:rPr lang="fa-IR" sz="3200" b="1" dirty="0" smtClean="0">
                <a:solidFill>
                  <a:srgbClr val="7030A0"/>
                </a:solidFill>
              </a:rPr>
              <a:t>مهرماه 1395 </a:t>
            </a:r>
          </a:p>
          <a:p>
            <a:r>
              <a:rPr lang="fa-IR" sz="3200" b="1" dirty="0" smtClean="0">
                <a:solidFill>
                  <a:srgbClr val="7030A0"/>
                </a:solidFill>
              </a:rPr>
              <a:t>پالايشگاه اراك</a:t>
            </a:r>
            <a:endParaRPr lang="fa-IR" sz="3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19200" y="1295400"/>
            <a:ext cx="69342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4000" b="1" dirty="0">
                <a:solidFill>
                  <a:srgbClr val="FF00FF"/>
                </a:solidFill>
              </a:rPr>
              <a:t>منابع اساسی برای ادامه حیات انسان</a:t>
            </a:r>
            <a:r>
              <a:rPr lang="ar-SA" sz="4000" b="1" dirty="0">
                <a:solidFill>
                  <a:srgbClr val="FF00FF"/>
                </a:solidFill>
              </a:rPr>
              <a:t> </a:t>
            </a:r>
            <a:endParaRPr lang="fa-IR" sz="4000" b="1" dirty="0">
              <a:solidFill>
                <a:srgbClr val="FF00FF"/>
              </a:solidFill>
            </a:endParaRPr>
          </a:p>
          <a:p>
            <a:pPr algn="r" rtl="1">
              <a:spcBef>
                <a:spcPct val="50000"/>
              </a:spcBef>
            </a:pPr>
            <a:r>
              <a:rPr lang="fa-IR" sz="4400" b="1" dirty="0">
                <a:solidFill>
                  <a:srgbClr val="FF3300"/>
                </a:solidFill>
              </a:rPr>
              <a:t>تعریف </a:t>
            </a:r>
            <a:r>
              <a:rPr lang="ar-SA" sz="4400" b="1" dirty="0">
                <a:solidFill>
                  <a:srgbClr val="FF3300"/>
                </a:solidFill>
              </a:rPr>
              <a:t>کا</a:t>
            </a:r>
            <a:r>
              <a:rPr lang="fa-IR" sz="4400" b="1" dirty="0">
                <a:solidFill>
                  <a:srgbClr val="FF3300"/>
                </a:solidFill>
              </a:rPr>
              <a:t>مپیوتر</a:t>
            </a:r>
            <a:r>
              <a:rPr lang="ar-SA" sz="4400" b="1" dirty="0">
                <a:solidFill>
                  <a:srgbClr val="FF3300"/>
                </a:solidFill>
              </a:rPr>
              <a:t> </a:t>
            </a:r>
            <a:endParaRPr lang="fa-IR" sz="4400" b="1" dirty="0">
              <a:solidFill>
                <a:srgbClr val="FF3300"/>
              </a:solidFill>
            </a:endParaRPr>
          </a:p>
          <a:p>
            <a:pPr algn="r" rtl="1">
              <a:spcBef>
                <a:spcPct val="50000"/>
              </a:spcBef>
            </a:pPr>
            <a:r>
              <a:rPr lang="fa-IR" sz="4400" b="1" dirty="0">
                <a:solidFill>
                  <a:srgbClr val="000099"/>
                </a:solidFill>
              </a:rPr>
              <a:t>تعریف </a:t>
            </a:r>
            <a:r>
              <a:rPr lang="fa-IR" sz="4400" b="1" dirty="0" smtClean="0">
                <a:solidFill>
                  <a:srgbClr val="000099"/>
                </a:solidFill>
              </a:rPr>
              <a:t>داده </a:t>
            </a:r>
          </a:p>
          <a:p>
            <a:pPr algn="r" rtl="1">
              <a:spcBef>
                <a:spcPct val="50000"/>
              </a:spcBef>
            </a:pPr>
            <a:r>
              <a:rPr lang="fa-IR" sz="4400" b="1" dirty="0" smtClean="0">
                <a:solidFill>
                  <a:srgbClr val="000099"/>
                </a:solidFill>
              </a:rPr>
              <a:t>تعريف اطلاعات</a:t>
            </a:r>
            <a:endParaRPr lang="fa-IR" sz="4400" b="1" dirty="0">
              <a:solidFill>
                <a:srgbClr val="000099"/>
              </a:solidFill>
            </a:endParaRPr>
          </a:p>
          <a:p>
            <a:pPr algn="r" rtl="1">
              <a:spcBef>
                <a:spcPct val="50000"/>
              </a:spcBef>
            </a:pPr>
            <a:r>
              <a:rPr lang="fa-IR" sz="4400" b="1" dirty="0" smtClean="0">
                <a:solidFill>
                  <a:srgbClr val="000099"/>
                </a:solidFill>
              </a:rPr>
              <a:t>تعريف پردازش</a:t>
            </a:r>
            <a:endParaRPr lang="en-US" sz="4400" b="1" dirty="0">
              <a:solidFill>
                <a:srgbClr val="000099"/>
              </a:solidFill>
            </a:endParaRPr>
          </a:p>
        </p:txBody>
      </p:sp>
      <p:pic>
        <p:nvPicPr>
          <p:cNvPr id="6157" name="Picture 13" descr="MCj02936500000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2209800"/>
            <a:ext cx="1890713" cy="1184275"/>
          </a:xfrm>
          <a:noFill/>
          <a:ln/>
        </p:spPr>
      </p:pic>
      <p:pic>
        <p:nvPicPr>
          <p:cNvPr id="6165" name="Picture 21" descr="j0283209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" y="609600"/>
            <a:ext cx="1323975" cy="1143000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0" autoRev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8" dur="1500" autoRev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9" dur="1500" autoRev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500" autoRev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1500" autoRev="1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4" dur="1500" autoRev="1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1500" autoRev="1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1500" autoRev="1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1500" autoRev="1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0" dur="1500" autoRev="1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1" dur="1500" autoRev="1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500" autoRev="1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500" autoRev="1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6" dur="1500" autoRev="1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1500" autoRev="1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500" autoRev="1" fill="hold"/>
                                        <p:tgtEl>
                                          <p:spTgt spid="6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5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500" autoRev="1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2" dur="1500" autoRev="1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3" dur="1500" autoRev="1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500" autoRev="1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533400"/>
            <a:ext cx="8305800" cy="5638800"/>
          </a:xfrm>
        </p:spPr>
        <p:txBody>
          <a:bodyPr/>
          <a:lstStyle/>
          <a:p>
            <a:pPr algn="r" rtl="1">
              <a:buFont typeface="Wingdings" pitchFamily="2" charset="2"/>
              <a:buNone/>
            </a:pPr>
            <a:r>
              <a:rPr lang="fa-IR" sz="3600" b="1" dirty="0">
                <a:solidFill>
                  <a:srgbClr val="FF00FF"/>
                </a:solidFill>
                <a:effectLst/>
              </a:rPr>
              <a:t>تعریف شبکه </a:t>
            </a:r>
            <a:r>
              <a:rPr lang="fa-IR" sz="3600" b="1" dirty="0" smtClean="0">
                <a:solidFill>
                  <a:srgbClr val="FF00FF"/>
                </a:solidFill>
                <a:effectLst/>
              </a:rPr>
              <a:t>کامپیوتری</a:t>
            </a:r>
          </a:p>
          <a:p>
            <a:pPr algn="r" rtl="1">
              <a:buFont typeface="Wingdings" pitchFamily="2" charset="2"/>
              <a:buNone/>
            </a:pPr>
            <a:r>
              <a:rPr lang="fa-IR" sz="3600" b="1" dirty="0" smtClean="0">
                <a:solidFill>
                  <a:srgbClr val="FF00FF"/>
                </a:solidFill>
                <a:effectLst/>
              </a:rPr>
              <a:t>اركان شبكه</a:t>
            </a:r>
            <a:r>
              <a:rPr lang="ar-SA" sz="3600" b="1" dirty="0" smtClean="0">
                <a:solidFill>
                  <a:srgbClr val="FF00FF"/>
                </a:solidFill>
                <a:effectLst/>
              </a:rPr>
              <a:t> </a:t>
            </a:r>
            <a:endParaRPr lang="fa-IR" sz="3600" b="1" dirty="0">
              <a:solidFill>
                <a:srgbClr val="FF00FF"/>
              </a:solidFill>
              <a:effectLst/>
            </a:endParaRPr>
          </a:p>
          <a:p>
            <a:pPr algn="r" rtl="1">
              <a:buNone/>
            </a:pPr>
            <a:r>
              <a:rPr lang="fa-IR" sz="3600" b="1" dirty="0" smtClean="0">
                <a:solidFill>
                  <a:srgbClr val="FF0000"/>
                </a:solidFill>
              </a:rPr>
              <a:t>كاربر منفرد</a:t>
            </a:r>
          </a:p>
          <a:p>
            <a:pPr algn="r" rtl="1">
              <a:buFont typeface="Wingdings" pitchFamily="2" charset="2"/>
              <a:buNone/>
            </a:pPr>
            <a:r>
              <a:rPr lang="fa-IR" sz="3600" b="1" dirty="0" smtClean="0">
                <a:solidFill>
                  <a:srgbClr val="FF3300"/>
                </a:solidFill>
                <a:effectLst/>
              </a:rPr>
              <a:t>تعریف </a:t>
            </a:r>
            <a:r>
              <a:rPr lang="fa-IR" sz="3600" b="1" dirty="0">
                <a:solidFill>
                  <a:srgbClr val="FF3300"/>
                </a:solidFill>
                <a:effectLst/>
              </a:rPr>
              <a:t>دانش </a:t>
            </a:r>
          </a:p>
          <a:p>
            <a:pPr algn="r" rtl="1">
              <a:buFont typeface="Wingdings" pitchFamily="2" charset="2"/>
              <a:buNone/>
            </a:pPr>
            <a:r>
              <a:rPr lang="fa-IR" sz="1800" b="1" dirty="0">
                <a:solidFill>
                  <a:srgbClr val="FF3300"/>
                </a:solidFill>
                <a:effectLst/>
              </a:rPr>
              <a:t>( فرم پایه سرمایه </a:t>
            </a:r>
            <a:r>
              <a:rPr lang="ar-SA" sz="1800" b="1" dirty="0">
                <a:solidFill>
                  <a:srgbClr val="FF3300"/>
                </a:solidFill>
                <a:effectLst/>
              </a:rPr>
              <a:t>–</a:t>
            </a:r>
            <a:r>
              <a:rPr lang="fa-IR" sz="1800" b="1" dirty="0">
                <a:solidFill>
                  <a:srgbClr val="FF3300"/>
                </a:solidFill>
                <a:effectLst/>
              </a:rPr>
              <a:t> حرکت و رشد اقتصادی با جمع شدن دانش ) </a:t>
            </a:r>
            <a:endParaRPr lang="fa-IR" sz="3600" b="1" dirty="0">
              <a:solidFill>
                <a:srgbClr val="FF3300"/>
              </a:solidFill>
              <a:effectLst/>
            </a:endParaRPr>
          </a:p>
          <a:p>
            <a:pPr algn="ctr" rtl="1"/>
            <a:endParaRPr lang="fa-IR" sz="3600" b="1" dirty="0">
              <a:solidFill>
                <a:srgbClr val="FF3300"/>
              </a:solidFill>
              <a:effectLst/>
            </a:endParaRPr>
          </a:p>
          <a:p>
            <a:pPr algn="ctr" rtl="1">
              <a:buFont typeface="Wingdings" pitchFamily="2" charset="2"/>
              <a:buNone/>
            </a:pPr>
            <a:endParaRPr lang="fa-IR" sz="3600" b="1" dirty="0">
              <a:solidFill>
                <a:srgbClr val="000099"/>
              </a:solidFill>
              <a:effectLst/>
            </a:endParaRPr>
          </a:p>
          <a:p>
            <a:pPr algn="r" rtl="1">
              <a:buFont typeface="Wingdings" pitchFamily="2" charset="2"/>
              <a:buNone/>
            </a:pPr>
            <a:r>
              <a:rPr lang="fa-IR" sz="3600" b="1" dirty="0">
                <a:solidFill>
                  <a:srgbClr val="000099"/>
                </a:solidFill>
                <a:effectLst/>
              </a:rPr>
              <a:t>تعریف شبکه های اطلاع رسانی </a:t>
            </a:r>
          </a:p>
          <a:p>
            <a:pPr algn="ctr" rtl="1"/>
            <a:endParaRPr lang="en-US" sz="3600" b="1" dirty="0">
              <a:solidFill>
                <a:srgbClr val="000099"/>
              </a:solidFill>
              <a:effectLst/>
            </a:endParaRPr>
          </a:p>
        </p:txBody>
      </p:sp>
      <p:pic>
        <p:nvPicPr>
          <p:cNvPr id="229390" name="Picture 14" descr="MCj028057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457200"/>
            <a:ext cx="2306638" cy="2027238"/>
          </a:xfrm>
          <a:noFill/>
          <a:ln/>
        </p:spPr>
      </p:pic>
      <p:pic>
        <p:nvPicPr>
          <p:cNvPr id="229396" name="Picture 20" descr="PROGRES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953000"/>
            <a:ext cx="1981200" cy="6096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9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22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uiExpand="1" build="p"/>
      <p:bldP spid="229379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57200"/>
            <a:ext cx="8001000" cy="6096000"/>
          </a:xfrm>
        </p:spPr>
        <p:txBody>
          <a:bodyPr/>
          <a:lstStyle/>
          <a:p>
            <a:pPr algn="ctr" rtl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>
                <a:solidFill>
                  <a:srgbClr val="CC3300"/>
                </a:solidFill>
                <a:cs typeface="Yagut" pitchFamily="2" charset="-78"/>
              </a:rPr>
              <a:t> </a:t>
            </a: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اینترنت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(Internet)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r" rtl="1">
              <a:lnSpc>
                <a:spcPct val="80000"/>
              </a:lnSpc>
            </a:pPr>
            <a:r>
              <a:rPr lang="ar-SA" sz="1600" b="1">
                <a:solidFill>
                  <a:srgbClr val="CC3300"/>
                </a:solidFill>
              </a:rPr>
              <a:t>اینترنت یک شبکه اطلاع رسانی جهانی می باشد که مالک خاصی ندارد و در واقع یک پروتکل است . اينترنت مجموعه ای از شبکه های  کامپيوتری ( بزرگ ، کوچک ) است که با روش های متفاوتی ب</a:t>
            </a:r>
            <a:r>
              <a:rPr lang="fa-IR" sz="1600" b="1">
                <a:solidFill>
                  <a:srgbClr val="CC3300"/>
                </a:solidFill>
              </a:rPr>
              <a:t>ه </a:t>
            </a:r>
            <a:r>
              <a:rPr lang="ar-SA" sz="1600" b="1">
                <a:solidFill>
                  <a:srgbClr val="CC3300"/>
                </a:solidFill>
              </a:rPr>
              <a:t>يکديگر متصل </a:t>
            </a:r>
            <a:r>
              <a:rPr lang="en-US" sz="1600" b="1">
                <a:solidFill>
                  <a:srgbClr val="CC3300"/>
                </a:solidFill>
              </a:rPr>
              <a:t> </a:t>
            </a:r>
            <a:r>
              <a:rPr lang="ar-SA" sz="1600" b="1">
                <a:solidFill>
                  <a:srgbClr val="CC3300"/>
                </a:solidFill>
              </a:rPr>
              <a:t>شده اند ( مخفف واژه های " </a:t>
            </a:r>
            <a:r>
              <a:rPr lang="en-US" sz="1600" b="1">
                <a:solidFill>
                  <a:srgbClr val="CC3300"/>
                </a:solidFill>
              </a:rPr>
              <a:t>Interconnected</a:t>
            </a:r>
            <a:r>
              <a:rPr lang="ar-SA" sz="1600" b="1">
                <a:solidFill>
                  <a:srgbClr val="CC3300"/>
                </a:solidFill>
              </a:rPr>
              <a:t>" و " </a:t>
            </a:r>
            <a:r>
              <a:rPr lang="en-US" sz="1600" b="1">
                <a:solidFill>
                  <a:srgbClr val="CC3300"/>
                </a:solidFill>
              </a:rPr>
              <a:t>Network</a:t>
            </a:r>
            <a:r>
              <a:rPr lang="fa-IR" sz="1600" b="1">
                <a:solidFill>
                  <a:srgbClr val="CC3300"/>
                </a:solidFill>
              </a:rPr>
              <a:t>"  )</a:t>
            </a:r>
          </a:p>
          <a:p>
            <a:pPr algn="r" rtl="1">
              <a:lnSpc>
                <a:spcPct val="80000"/>
              </a:lnSpc>
            </a:pPr>
            <a:r>
              <a:rPr lang="ar-SA" sz="1600" b="1">
                <a:solidFill>
                  <a:srgbClr val="CC3300"/>
                </a:solidFill>
              </a:rPr>
              <a:t>اينترنت فعاليت اوليه خود را از سال 1969 و با چهار دستگاه کامپيوتر ميزبان (</a:t>
            </a:r>
            <a:r>
              <a:rPr lang="en-US" sz="1600" b="1">
                <a:solidFill>
                  <a:srgbClr val="CC3300"/>
                </a:solidFill>
              </a:rPr>
              <a:t>host</a:t>
            </a:r>
            <a:r>
              <a:rPr lang="ar-SA" sz="1600" b="1">
                <a:solidFill>
                  <a:srgbClr val="CC3300"/>
                </a:solidFill>
              </a:rPr>
              <a:t>) آغاز و پس از رشد باورنکردنی خود ، تعداد کامپيوترهای ميزبان در شبکه به بيش از ده ها ميليون دستگاه رسيده است .</a:t>
            </a:r>
            <a:endParaRPr lang="fa-IR" sz="1600" b="1">
              <a:solidFill>
                <a:srgbClr val="CC3300"/>
              </a:solidFill>
            </a:endParaRPr>
          </a:p>
          <a:p>
            <a:pPr algn="r" rtl="1">
              <a:lnSpc>
                <a:spcPct val="80000"/>
              </a:lnSpc>
            </a:pPr>
            <a:r>
              <a:rPr lang="ar-SA" sz="1600" b="1">
                <a:solidFill>
                  <a:srgbClr val="CC3300"/>
                </a:solidFill>
              </a:rPr>
              <a:t>هر کامپيوتری که به شبکه اينترنت متصل می گردد ، بخشی از شبکه تلقی می گردد. مثلا" می توان با استفاده از تلفن ( منزل ) به يک مرکز ارائه دهنده خدمات اينترنت (</a:t>
            </a:r>
            <a:r>
              <a:rPr lang="en-US" sz="1600" b="1">
                <a:solidFill>
                  <a:srgbClr val="CC3300"/>
                </a:solidFill>
              </a:rPr>
              <a:t>ISP</a:t>
            </a:r>
            <a:r>
              <a:rPr lang="ar-SA" sz="1600" b="1">
                <a:solidFill>
                  <a:srgbClr val="CC3300"/>
                </a:solidFill>
              </a:rPr>
              <a:t>) متصل و از اينترنت استفاده کرد. در چنين حالتی کامپيوتر مورد نظر بعنوان بخشی از شبکه بزرگ اينترنت محسوب خواهد شد. .برخی از کاربران در ادارات خود و با استفاده از بستر  ايجاد شده ، به اينترنت متصل می گردند. در مدل فوق ، کاربران  در ابتدا از شبکه محلی نصب شده در سازمان استفاده می نمايند. شبکه فوق  با استفاده از خطوط مخابراتی خاص و يا ساير امکانات مربوطه به يک مرکز ارائه دهنده خدمات اينترنت متصل شده است . </a:t>
            </a:r>
            <a:endParaRPr lang="fa-IR" sz="1600" b="1">
              <a:solidFill>
                <a:srgbClr val="CC3300"/>
              </a:solidFill>
            </a:endParaRPr>
          </a:p>
          <a:p>
            <a:pPr algn="r" rtl="1">
              <a:lnSpc>
                <a:spcPct val="80000"/>
              </a:lnSpc>
            </a:pPr>
            <a:r>
              <a:rPr lang="ar-SA" sz="1600" b="1">
                <a:solidFill>
                  <a:srgbClr val="CC3300"/>
                </a:solidFill>
              </a:rPr>
              <a:t>هر ماشين موجود در اينترنت دارای يک آدرس منحصر بفرد است و آن</a:t>
            </a:r>
            <a:r>
              <a:rPr lang="fa-IR" sz="1600" b="1">
                <a:solidFill>
                  <a:srgbClr val="CC3300"/>
                </a:solidFill>
              </a:rPr>
              <a:t>  </a:t>
            </a:r>
            <a:r>
              <a:rPr lang="ar-SA" sz="1600" b="1">
                <a:solidFill>
                  <a:srgbClr val="CC3300"/>
                </a:solidFill>
              </a:rPr>
              <a:t>آدرس </a:t>
            </a:r>
            <a:r>
              <a:rPr lang="en-US" sz="1600" b="1">
                <a:solidFill>
                  <a:srgbClr val="CC3300"/>
                </a:solidFill>
              </a:rPr>
              <a:t>IP</a:t>
            </a:r>
            <a:r>
              <a:rPr lang="ar-SA" sz="1600" b="1">
                <a:solidFill>
                  <a:srgbClr val="CC3300"/>
                </a:solidFill>
              </a:rPr>
              <a:t>  ناميده میشود.  </a:t>
            </a:r>
            <a:r>
              <a:rPr lang="en-US" sz="1600" b="1">
                <a:solidFill>
                  <a:srgbClr val="CC3300"/>
                </a:solidFill>
              </a:rPr>
              <a:t>IP</a:t>
            </a:r>
            <a:r>
              <a:rPr lang="fa-IR" sz="1600" b="1">
                <a:solidFill>
                  <a:srgbClr val="CC3300"/>
                </a:solidFill>
              </a:rPr>
              <a:t> </a:t>
            </a:r>
            <a:r>
              <a:rPr lang="ar-SA" sz="1600" b="1">
                <a:solidFill>
                  <a:srgbClr val="CC3300"/>
                </a:solidFill>
              </a:rPr>
              <a:t>پروتکل ارتباطی برای گفتگوی کامپيوترهای موجود در اينترنت است .  </a:t>
            </a:r>
            <a:r>
              <a:rPr lang="en-US" sz="1600" b="1">
                <a:solidFill>
                  <a:srgbClr val="CC3300"/>
                </a:solidFill>
              </a:rPr>
              <a:t>IP</a:t>
            </a:r>
            <a:r>
              <a:rPr lang="ar-SA" sz="1600" b="1">
                <a:solidFill>
                  <a:srgbClr val="CC3300"/>
                </a:solidFill>
              </a:rPr>
              <a:t> دارای فرمتی بصورت </a:t>
            </a:r>
            <a:r>
              <a:rPr lang="en-US" sz="1600" b="1">
                <a:solidFill>
                  <a:srgbClr val="CC3300"/>
                </a:solidFill>
              </a:rPr>
              <a:t>  </a:t>
            </a:r>
          </a:p>
          <a:p>
            <a:pPr algn="r" rtl="1">
              <a:lnSpc>
                <a:spcPct val="80000"/>
              </a:lnSpc>
            </a:pPr>
            <a:r>
              <a:rPr lang="en-US" sz="1600" b="1">
                <a:solidFill>
                  <a:srgbClr val="CC3300"/>
                </a:solidFill>
              </a:rPr>
              <a:t>   192.168.15.25 </a:t>
            </a:r>
            <a:r>
              <a:rPr lang="ar-SA" sz="1600" b="1">
                <a:solidFill>
                  <a:srgbClr val="CC3300"/>
                </a:solidFill>
              </a:rPr>
              <a:t>است . بخاطر سپردن آدرس های </a:t>
            </a:r>
            <a:r>
              <a:rPr lang="en-US" sz="1600" b="1">
                <a:solidFill>
                  <a:srgbClr val="CC3300"/>
                </a:solidFill>
              </a:rPr>
              <a:t>IP</a:t>
            </a:r>
            <a:r>
              <a:rPr lang="ar-SA" sz="1600" b="1">
                <a:solidFill>
                  <a:srgbClr val="CC3300"/>
                </a:solidFill>
              </a:rPr>
              <a:t> بمنظور دستيابی به کامپيوتر مورد نظر، مشکل است . بدين منظور هر  کامپيوتر دارای  نام انحصاری خود شده و از طريق سيستمی ديگر ، آدرس </a:t>
            </a:r>
            <a:r>
              <a:rPr lang="en-US" sz="1600" b="1">
                <a:solidFill>
                  <a:srgbClr val="CC3300"/>
                </a:solidFill>
              </a:rPr>
              <a:t>IP</a:t>
            </a:r>
            <a:r>
              <a:rPr lang="ar-SA" sz="1600" b="1">
                <a:solidFill>
                  <a:srgbClr val="CC3300"/>
                </a:solidFill>
              </a:rPr>
              <a:t> به نام درنظر گرفته شده برای  کامپيوتر ، نسبت داده می شود</a:t>
            </a:r>
            <a:endParaRPr lang="fa-IR" sz="1600" b="1">
              <a:solidFill>
                <a:srgbClr val="CC3300"/>
              </a:solidFill>
            </a:endParaRPr>
          </a:p>
          <a:p>
            <a:pPr algn="ctr" rtl="1">
              <a:lnSpc>
                <a:spcPct val="80000"/>
              </a:lnSpc>
              <a:buFont typeface="Wingdings" pitchFamily="2" charset="2"/>
              <a:buNone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اینترانت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(Intranet)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r" rtl="1">
              <a:lnSpc>
                <a:spcPct val="80000"/>
              </a:lnSpc>
            </a:pPr>
            <a:r>
              <a:rPr lang="ar-SA" sz="1600" b="1">
                <a:solidFill>
                  <a:srgbClr val="CC3300"/>
                </a:solidFill>
              </a:rPr>
              <a:t>اینترانت</a:t>
            </a:r>
            <a:r>
              <a:rPr lang="fa-IR" sz="1600" b="1">
                <a:solidFill>
                  <a:srgbClr val="CC3300"/>
                </a:solidFill>
              </a:rPr>
              <a:t> </a:t>
            </a:r>
            <a:r>
              <a:rPr lang="ar-SA" sz="1600" b="1">
                <a:solidFill>
                  <a:srgbClr val="CC3300"/>
                </a:solidFill>
              </a:rPr>
              <a:t> یک شبکه </a:t>
            </a:r>
            <a:r>
              <a:rPr lang="fa-IR" sz="1600" b="1">
                <a:solidFill>
                  <a:srgbClr val="CC3300"/>
                </a:solidFill>
              </a:rPr>
              <a:t> </a:t>
            </a:r>
            <a:r>
              <a:rPr lang="ar-SA" sz="1600" b="1">
                <a:solidFill>
                  <a:srgbClr val="CC3300"/>
                </a:solidFill>
              </a:rPr>
              <a:t>اطلاع رسانی داخلی</a:t>
            </a:r>
            <a:r>
              <a:rPr lang="fa-IR" sz="1600" b="1">
                <a:solidFill>
                  <a:srgbClr val="CC3300"/>
                </a:solidFill>
              </a:rPr>
              <a:t> </a:t>
            </a:r>
            <a:r>
              <a:rPr lang="ar-SA" sz="1600" b="1">
                <a:solidFill>
                  <a:srgbClr val="CC3300"/>
                </a:solidFill>
              </a:rPr>
              <a:t> (درون سازمانی ) است</a:t>
            </a:r>
            <a:r>
              <a:rPr lang="fa-IR" sz="1600" b="1">
                <a:solidFill>
                  <a:srgbClr val="CC3300"/>
                </a:solidFill>
              </a:rPr>
              <a:t> </a:t>
            </a:r>
            <a:r>
              <a:rPr lang="ar-SA" sz="1600" b="1">
                <a:solidFill>
                  <a:srgbClr val="CC3300"/>
                </a:solidFill>
              </a:rPr>
              <a:t> که مبتنی بر بستر شبکه محلی و پرسرعت می باشد . گرچه در مورد اینترنت نیز امکان اتصال پر سرعت در حال گسترش می باشد لیکن همه گیر نشده است . </a:t>
            </a:r>
            <a:endParaRPr lang="fa-IR" sz="1600" b="1">
              <a:solidFill>
                <a:srgbClr val="CC3300"/>
              </a:solidFill>
            </a:endParaRPr>
          </a:p>
          <a:p>
            <a:pPr algn="ctr" rtl="1">
              <a:lnSpc>
                <a:spcPct val="80000"/>
              </a:lnSpc>
              <a:buFont typeface="Wingdings" pitchFamily="2" charset="2"/>
              <a:buNone/>
            </a:pPr>
            <a:r>
              <a:rPr lang="ar-SA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اکسترانت </a:t>
            </a: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(Extranet)</a:t>
            </a:r>
            <a:r>
              <a:rPr lang="fa-I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algn="r" rtl="1">
              <a:lnSpc>
                <a:spcPct val="80000"/>
              </a:lnSpc>
            </a:pPr>
            <a:r>
              <a:rPr lang="fa-IR" sz="1600" b="1">
                <a:solidFill>
                  <a:srgbClr val="CC3300"/>
                </a:solidFill>
              </a:rPr>
              <a:t> </a:t>
            </a:r>
            <a:r>
              <a:rPr lang="ar-SA" sz="1600" b="1">
                <a:solidFill>
                  <a:srgbClr val="CC3300"/>
                </a:solidFill>
              </a:rPr>
              <a:t>اتصال به یک اینترانت</a:t>
            </a:r>
            <a:r>
              <a:rPr lang="fa-IR" sz="1600" b="1">
                <a:solidFill>
                  <a:srgbClr val="CC3300"/>
                </a:solidFill>
              </a:rPr>
              <a:t> (با استفاده از پروتکل های اینترنت) </a:t>
            </a:r>
            <a:r>
              <a:rPr lang="ar-SA" sz="1600" b="1">
                <a:solidFill>
                  <a:srgbClr val="CC3300"/>
                </a:solidFill>
              </a:rPr>
              <a:t>از</a:t>
            </a:r>
            <a:r>
              <a:rPr lang="fa-IR" sz="1600" b="1">
                <a:solidFill>
                  <a:srgbClr val="CC3300"/>
                </a:solidFill>
              </a:rPr>
              <a:t>  </a:t>
            </a:r>
            <a:r>
              <a:rPr lang="ar-SA" sz="1600" b="1">
                <a:solidFill>
                  <a:srgbClr val="CC3300"/>
                </a:solidFill>
              </a:rPr>
              <a:t>خارج از شبکه</a:t>
            </a:r>
            <a:r>
              <a:rPr lang="fa-IR" sz="1600" b="1">
                <a:solidFill>
                  <a:srgbClr val="CC3300"/>
                </a:solidFill>
              </a:rPr>
              <a:t>  </a:t>
            </a:r>
            <a:r>
              <a:rPr lang="ar-SA" sz="1600" b="1">
                <a:solidFill>
                  <a:srgbClr val="CC3300"/>
                </a:solidFill>
              </a:rPr>
              <a:t>محلی</a:t>
            </a:r>
            <a:r>
              <a:rPr lang="fa-IR" sz="1600" b="1">
                <a:solidFill>
                  <a:srgbClr val="CC3300"/>
                </a:solidFill>
              </a:rPr>
              <a:t>  </a:t>
            </a:r>
            <a:r>
              <a:rPr lang="ar-SA" sz="1600" b="1">
                <a:solidFill>
                  <a:srgbClr val="CC3300"/>
                </a:solidFill>
              </a:rPr>
              <a:t>( از طریق خط تلفن و مودم ) می باشد . یعنی در این مورد پس از فراهم کردن شبکه محلی و راه اندازی سرویس اطلاع رسانی داخلی، امکان اتصال از خارج به اینترانت فراهم شده است .</a:t>
            </a:r>
            <a:endParaRPr lang="en-US" sz="1600" b="1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219200" y="1295400"/>
            <a:ext cx="6934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fa-IR" sz="4400" b="1" dirty="0" smtClean="0">
                <a:solidFill>
                  <a:srgbClr val="FF0000"/>
                </a:solidFill>
              </a:rPr>
              <a:t>تعریف </a:t>
            </a:r>
            <a:r>
              <a:rPr lang="fa-IR" sz="4400" b="1" dirty="0">
                <a:solidFill>
                  <a:srgbClr val="FF0000"/>
                </a:solidFill>
              </a:rPr>
              <a:t>تکنولوژی اطلاعات </a:t>
            </a:r>
          </a:p>
          <a:p>
            <a:pPr rtl="1"/>
            <a:r>
              <a:rPr lang="fa-IR" sz="2800" dirty="0" smtClean="0">
                <a:solidFill>
                  <a:srgbClr val="002060"/>
                </a:solidFill>
              </a:rPr>
              <a:t>مجموعه تکنيکها،علوم و مهارتهاي مرتبط با مديريت اطلاعات</a:t>
            </a:r>
            <a:endParaRPr lang="en-US" sz="2800" dirty="0" smtClean="0">
              <a:solidFill>
                <a:srgbClr val="002060"/>
              </a:solidFill>
            </a:endParaRPr>
          </a:p>
          <a:p>
            <a:pPr rtl="1"/>
            <a:r>
              <a:rPr lang="fa-IR" sz="2800" dirty="0" smtClean="0">
                <a:solidFill>
                  <a:srgbClr val="002060"/>
                </a:solidFill>
              </a:rPr>
              <a:t>مديريت اطلاعات يعني توليد، اشاعه، يا انتشار ذخيره و بازيابي و نگهداري و پردازش اطلاعات </a:t>
            </a:r>
          </a:p>
          <a:p>
            <a:pPr algn="r" rtl="1"/>
            <a:endParaRPr lang="fa-IR" sz="4400" b="1" dirty="0" smtClean="0">
              <a:solidFill>
                <a:srgbClr val="FF0000"/>
              </a:solidFill>
            </a:endParaRPr>
          </a:p>
          <a:p>
            <a:pPr algn="r" rtl="1"/>
            <a:r>
              <a:rPr lang="fa-IR" sz="4400" b="1" dirty="0" smtClean="0">
                <a:solidFill>
                  <a:srgbClr val="FF0000"/>
                </a:solidFill>
              </a:rPr>
              <a:t>تعريف امنيت </a:t>
            </a:r>
          </a:p>
          <a:p>
            <a:pPr algn="r" rtl="1"/>
            <a:r>
              <a:rPr lang="fa-IR" sz="2800" dirty="0" smtClean="0">
                <a:solidFill>
                  <a:srgbClr val="002060"/>
                </a:solidFill>
              </a:rPr>
              <a:t>محافظت از درستي و تماميت اطلاعات</a:t>
            </a:r>
          </a:p>
          <a:p>
            <a:pPr rtl="1"/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1500" autoRev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8" dur="1500" autoRev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9" dur="1500" autoRev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1500" autoRev="1" fill="hold"/>
                                        <p:tgtEl>
                                          <p:spTgt spid="6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500" autoRev="1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1500" autoRev="1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1500" autoRev="1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500" autoRev="1" fill="hold"/>
                                        <p:tgtEl>
                                          <p:spTgt spid="6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1500" autoRev="1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1500" autoRev="1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1500" autoRev="1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1500" autoRev="1" fill="hold"/>
                                        <p:tgtEl>
                                          <p:spTgt spid="61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500" autoRev="1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1500" autoRev="1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1500" autoRev="1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1500" autoRev="1" fill="hold"/>
                                        <p:tgtEl>
                                          <p:spTgt spid="61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2000"/>
                            </p:stCondLst>
                            <p:childTnLst>
                              <p:par>
                                <p:cTn id="40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500" autoRev="1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2" dur="1500" autoRev="1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3" dur="1500" autoRev="1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500" autoRev="1" fill="hold"/>
                                        <p:tgtEl>
                                          <p:spTgt spid="6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rtl="1">
              <a:buFont typeface="Wingdings" pitchFamily="2" charset="2"/>
              <a:buNone/>
            </a:pPr>
            <a:endParaRPr lang="fa-IR" b="1" dirty="0"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fa-IR" sz="4000" b="1" dirty="0" smtClean="0">
                <a:solidFill>
                  <a:srgbClr val="00FF00"/>
                </a:solidFill>
                <a:cs typeface="Yagut" pitchFamily="2" charset="-78"/>
              </a:rPr>
              <a:t>اصول 3 گانه امنيت </a:t>
            </a:r>
            <a:r>
              <a:rPr lang="fa-IR" sz="4000" b="1" dirty="0">
                <a:solidFill>
                  <a:srgbClr val="00FF00"/>
                </a:solidFill>
                <a:cs typeface="Yagut" pitchFamily="2" charset="-78"/>
              </a:rPr>
              <a:t>اطلاعات :</a:t>
            </a:r>
          </a:p>
          <a:p>
            <a:pPr algn="ctr" rtl="1">
              <a:buFont typeface="Wingdings" pitchFamily="2" charset="2"/>
              <a:buNone/>
            </a:pPr>
            <a:endParaRPr lang="fa-IR" sz="4000" b="1" dirty="0">
              <a:solidFill>
                <a:srgbClr val="00FF00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fa-IR" sz="4000" b="1" dirty="0" smtClean="0">
                <a:solidFill>
                  <a:schemeClr val="accent1"/>
                </a:solidFill>
                <a:cs typeface="Yagut" pitchFamily="2" charset="-78"/>
              </a:rPr>
              <a:t>اصل ساده ترين نفوذ</a:t>
            </a:r>
            <a:endParaRPr lang="fa-IR" sz="4000" b="1" dirty="0">
              <a:solidFill>
                <a:schemeClr val="accent1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fa-IR" sz="4000" b="1" dirty="0" smtClean="0">
                <a:solidFill>
                  <a:srgbClr val="FF3399"/>
                </a:solidFill>
                <a:cs typeface="Yagut" pitchFamily="2" charset="-78"/>
              </a:rPr>
              <a:t>اصل ارزش زماني</a:t>
            </a:r>
            <a:endParaRPr lang="fa-IR" sz="4000" b="1" dirty="0">
              <a:solidFill>
                <a:srgbClr val="FF3399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fa-IR" sz="4000" b="1" dirty="0" smtClean="0">
                <a:solidFill>
                  <a:schemeClr val="folHlink"/>
                </a:solidFill>
                <a:cs typeface="Yagut" pitchFamily="2" charset="-78"/>
              </a:rPr>
              <a:t>اصل موثر بودن</a:t>
            </a:r>
            <a:endParaRPr lang="fa-IR" sz="4000" b="1" dirty="0">
              <a:solidFill>
                <a:schemeClr val="folHlink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endParaRPr lang="fa-IR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Yagut" pitchFamily="2" charset="-78"/>
            </a:endParaRPr>
          </a:p>
          <a:p>
            <a:pPr algn="r" rtl="1">
              <a:buFont typeface="Wingdings" pitchFamily="2" charset="2"/>
              <a:buNone/>
            </a:pPr>
            <a:endParaRPr lang="fa-IR" sz="4000" b="1" dirty="0">
              <a:cs typeface="Yagut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ctr" rtl="1">
              <a:buFont typeface="Wingdings" pitchFamily="2" charset="2"/>
              <a:buNone/>
            </a:pPr>
            <a:endParaRPr lang="fa-IR" b="1" dirty="0"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fa-IR" sz="4000" b="1" dirty="0" smtClean="0">
                <a:solidFill>
                  <a:schemeClr val="accent1"/>
                </a:solidFill>
                <a:cs typeface="Yagut" pitchFamily="2" charset="-78"/>
              </a:rPr>
              <a:t>شانون و امنيت مطلق </a:t>
            </a:r>
          </a:p>
          <a:p>
            <a:pPr algn="ctr" rtl="1">
              <a:buFont typeface="Wingdings" pitchFamily="2" charset="2"/>
              <a:buNone/>
            </a:pPr>
            <a:endParaRPr lang="fa-IR" sz="4000" b="1" dirty="0" smtClean="0">
              <a:solidFill>
                <a:schemeClr val="accent1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fa-IR" sz="4000" b="1" dirty="0" smtClean="0">
                <a:solidFill>
                  <a:schemeClr val="accent1"/>
                </a:solidFill>
                <a:cs typeface="Yagut" pitchFamily="2" charset="-78"/>
              </a:rPr>
              <a:t>امنيت عملي </a:t>
            </a:r>
          </a:p>
          <a:p>
            <a:pPr algn="ctr" rtl="1">
              <a:buFont typeface="Wingdings" pitchFamily="2" charset="2"/>
              <a:buNone/>
            </a:pPr>
            <a:endParaRPr lang="fa-IR" sz="4000" b="1" dirty="0">
              <a:solidFill>
                <a:schemeClr val="accent1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fa-IR" sz="4000" b="1" smtClean="0">
                <a:solidFill>
                  <a:srgbClr val="FF3399"/>
                </a:solidFill>
                <a:cs typeface="Yagut" pitchFamily="2" charset="-78"/>
              </a:rPr>
              <a:t>رمز نگاري و كدگذاري</a:t>
            </a:r>
            <a:endParaRPr lang="fa-IR" sz="4000" b="1" dirty="0" smtClean="0">
              <a:solidFill>
                <a:srgbClr val="FF3399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r>
              <a:rPr lang="fa-IR" sz="4000" b="1" dirty="0" smtClean="0">
                <a:solidFill>
                  <a:srgbClr val="FF3399"/>
                </a:solidFill>
                <a:cs typeface="Yagut" pitchFamily="2" charset="-78"/>
              </a:rPr>
              <a:t>انتقال اطلاعات در اينترنت با </a:t>
            </a:r>
            <a:r>
              <a:rPr lang="en-US" sz="4000" b="1" dirty="0" smtClean="0">
                <a:solidFill>
                  <a:srgbClr val="FF3399"/>
                </a:solidFill>
                <a:cs typeface="Yagut" pitchFamily="2" charset="-78"/>
              </a:rPr>
              <a:t>https</a:t>
            </a:r>
            <a:endParaRPr lang="fa-IR" sz="4000" b="1" dirty="0">
              <a:solidFill>
                <a:srgbClr val="FF3399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endParaRPr lang="fa-IR" sz="4000" b="1" dirty="0">
              <a:solidFill>
                <a:schemeClr val="folHlink"/>
              </a:solidFill>
              <a:cs typeface="Yagut" pitchFamily="2" charset="-78"/>
            </a:endParaRPr>
          </a:p>
          <a:p>
            <a:pPr algn="ctr" rtl="1">
              <a:buFont typeface="Wingdings" pitchFamily="2" charset="2"/>
              <a:buNone/>
            </a:pPr>
            <a:endParaRPr lang="fa-IR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Yagut" pitchFamily="2" charset="-78"/>
            </a:endParaRPr>
          </a:p>
          <a:p>
            <a:pPr algn="r" rtl="1">
              <a:buFont typeface="Wingdings" pitchFamily="2" charset="2"/>
              <a:buNone/>
            </a:pPr>
            <a:endParaRPr lang="fa-IR" sz="4000" b="1" dirty="0">
              <a:cs typeface="Yagut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371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SOC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NOC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ISMS</a:t>
            </a:r>
            <a:endParaRPr lang="fa-I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743200"/>
            <a:ext cx="8229600" cy="4114800"/>
          </a:xfrm>
        </p:spPr>
        <p:txBody>
          <a:bodyPr/>
          <a:lstStyle/>
          <a:p>
            <a:pPr algn="r" rtl="1"/>
            <a:r>
              <a:rPr lang="fa-IR" dirty="0" smtClean="0">
                <a:solidFill>
                  <a:srgbClr val="002060"/>
                </a:solidFill>
              </a:rPr>
              <a:t>انواع ويروسها 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Boot sector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Partition table</a:t>
            </a:r>
          </a:p>
          <a:p>
            <a:pPr algn="l"/>
            <a:r>
              <a:rPr lang="en-US" dirty="0" smtClean="0">
                <a:solidFill>
                  <a:srgbClr val="002060"/>
                </a:solidFill>
              </a:rPr>
              <a:t>Executable files</a:t>
            </a:r>
            <a:endParaRPr lang="fa-I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1527</TotalTime>
  <Words>250</Words>
  <Application>Microsoft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Textured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SOC NOC ISMS</vt:lpstr>
      <vt:lpstr>Slide 10</vt:lpstr>
      <vt:lpstr>Slide 11</vt:lpstr>
      <vt:lpstr>Slide 12</vt:lpstr>
      <vt:lpstr>عباس خسروبيگی  خدمات کامپيوتر شرکت پالايش نفت امام خميني khosrobaigy@gmail.com</vt:lpstr>
    </vt:vector>
  </TitlesOfParts>
  <Company>Markazy Gas Co.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hAmid</dc:creator>
  <cp:lastModifiedBy>513526</cp:lastModifiedBy>
  <cp:revision>172</cp:revision>
  <dcterms:created xsi:type="dcterms:W3CDTF">2003-10-13T14:26:20Z</dcterms:created>
  <dcterms:modified xsi:type="dcterms:W3CDTF">2016-10-18T12:19:07Z</dcterms:modified>
</cp:coreProperties>
</file>